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77" r:id="rId2"/>
    <p:sldId id="272" r:id="rId3"/>
    <p:sldId id="275" r:id="rId4"/>
    <p:sldId id="276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22C589EE-F026-45AB-85A2-500464A2EE95}">
          <p14:sldIdLst>
            <p14:sldId id="277"/>
            <p14:sldId id="272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5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672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F67BD-10E6-4196-9946-6A08DE1815D4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C5C2B-C88D-44F4-B648-3BF92A3CD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784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C5C2B-C88D-44F4-B648-3BF92A3CDB8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105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55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09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91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93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1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332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80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74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76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698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56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5D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183"/>
          <a:stretch/>
        </p:blipFill>
        <p:spPr>
          <a:xfrm>
            <a:off x="7873926" y="1334"/>
            <a:ext cx="432082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2934" y="836712"/>
            <a:ext cx="6400992" cy="504056"/>
          </a:xfrm>
        </p:spPr>
        <p:txBody>
          <a:bodyPr>
            <a:normAutofit fontScale="90000"/>
          </a:bodyPr>
          <a:lstStyle/>
          <a:p>
            <a:pPr marL="182880"/>
            <a:r>
              <a:rPr lang="ru-RU" sz="1600" dirty="0">
                <a:solidFill>
                  <a:schemeClr val="bg1"/>
                </a:solidFill>
                <a:latin typeface="Century Gothic (Заголовки)"/>
                <a:cs typeface="Times New Roman" panose="02020603050405020304" pitchFamily="18" charset="0"/>
              </a:rPr>
              <a:t>ФЕДЕРАЛЬНОЕ БЮДЖЕТНОЕ УЧРЕЖДЕНИЕ ЗДРАВООХРАНЕНИЯ «ЦЕНТР ГИГИЕНЫ И ЭПИДЕМИОЛОГИИ В ТЮМЕНСКОЙ ОБЛАСТИ»</a:t>
            </a:r>
            <a:endParaRPr lang="ru-RU" sz="1600" dirty="0">
              <a:solidFill>
                <a:schemeClr val="bg1"/>
              </a:solidFill>
              <a:latin typeface="Century Gothic (Заголовки)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3512" y="3360172"/>
            <a:ext cx="5112568" cy="1755082"/>
          </a:xfrm>
          <a:solidFill>
            <a:srgbClr val="235D91">
              <a:alpha val="0"/>
            </a:srgbClr>
          </a:solidFill>
        </p:spPr>
        <p:txBody>
          <a:bodyPr>
            <a:normAutofit fontScale="92500"/>
          </a:bodyPr>
          <a:lstStyle/>
          <a:p>
            <a:r>
              <a:rPr lang="ru-RU" sz="4000" dirty="0">
                <a:solidFill>
                  <a:schemeClr val="bg1"/>
                </a:solidFill>
                <a:latin typeface="Century Gothic (Заголовки)"/>
                <a:cs typeface="Courier New" panose="02070309020205020404" pitchFamily="49" charset="0"/>
              </a:rPr>
              <a:t>Требования к комнате отдыха персонала на предприятии</a:t>
            </a:r>
            <a:endParaRPr lang="ru-RU" sz="3200" dirty="0">
              <a:solidFill>
                <a:schemeClr val="bg1"/>
              </a:solidFill>
              <a:latin typeface="Century Gothic (Заголовки)"/>
              <a:cs typeface="Courier New" panose="02070309020205020404" pitchFamily="49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018" y="538210"/>
            <a:ext cx="820900" cy="940220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5231904" y="6237312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err="1">
                <a:solidFill>
                  <a:schemeClr val="bg1"/>
                </a:solidFill>
                <a:latin typeface="Century Gothic (Заголовки)"/>
                <a:cs typeface="Times New Roman" panose="02020603050405020304" pitchFamily="18" charset="0"/>
              </a:rPr>
              <a:t>г.Тюмень</a:t>
            </a:r>
            <a:r>
              <a:rPr lang="ru-RU" sz="1000" dirty="0">
                <a:solidFill>
                  <a:schemeClr val="bg1"/>
                </a:solidFill>
                <a:latin typeface="Century Gothic (Заголовки)"/>
                <a:cs typeface="Times New Roman" panose="02020603050405020304" pitchFamily="18" charset="0"/>
              </a:rPr>
              <a:t>, 2024 год</a:t>
            </a:r>
          </a:p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23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5D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014" y="404664"/>
            <a:ext cx="8280920" cy="936104"/>
          </a:xfrm>
          <a:noFill/>
          <a:ln>
            <a:noFill/>
          </a:ln>
          <a:effectLst/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Century Gothic (Заголовки)"/>
                <a:cs typeface="Times New Roman" pitchFamily="18" charset="0"/>
              </a:rPr>
              <a:t>Нормативные основания </a:t>
            </a:r>
            <a:r>
              <a:rPr lang="ru-RU" sz="2400" dirty="0">
                <a:solidFill>
                  <a:schemeClr val="bg1"/>
                </a:solidFill>
                <a:latin typeface="Century Gothic (Заголовки)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Century Gothic (Заголовки)"/>
                <a:cs typeface="Times New Roman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Century Gothic (Заголовки)"/>
                <a:cs typeface="Times New Roman" pitchFamily="18" charset="0"/>
              </a:rPr>
              <a:t>для </a:t>
            </a:r>
            <a:r>
              <a:rPr lang="ru-RU" sz="2400" dirty="0">
                <a:solidFill>
                  <a:schemeClr val="bg1"/>
                </a:solidFill>
                <a:latin typeface="Century Gothic (Заголовки)"/>
                <a:cs typeface="Times New Roman" pitchFamily="18" charset="0"/>
              </a:rPr>
              <a:t>создания комнаты отдыха и приема пищи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3512" y="1484785"/>
            <a:ext cx="8823927" cy="4913609"/>
          </a:xfrm>
        </p:spPr>
        <p:txBody>
          <a:bodyPr>
            <a:normAutofit fontScale="92500" lnSpcReduction="10000"/>
          </a:bodyPr>
          <a:lstStyle/>
          <a:p>
            <a:pPr marL="361950" indent="444500">
              <a:lnSpc>
                <a:spcPct val="100000"/>
              </a:lnSpc>
              <a:buNone/>
            </a:pPr>
            <a:r>
              <a:rPr lang="ru-RU" sz="1800" dirty="0">
                <a:solidFill>
                  <a:schemeClr val="bg1"/>
                </a:solidFill>
                <a:latin typeface="Century Gothic (Заголовки)"/>
                <a:cs typeface="Times New Roman" pitchFamily="18" charset="0"/>
              </a:rPr>
              <a:t>Обязательные требования к обустройству комнат отдыха для персонала и помещений для обедов, содержатся в нескольких нормативно-правовых документах</a:t>
            </a:r>
            <a:r>
              <a:rPr lang="ru-RU" sz="1800" dirty="0">
                <a:solidFill>
                  <a:schemeClr val="bg1"/>
                </a:solidFill>
                <a:latin typeface="Century Gothic (Заголовки)"/>
                <a:cs typeface="Times New Roman" pitchFamily="18" charset="0"/>
              </a:rPr>
              <a:t>.</a:t>
            </a:r>
            <a:endParaRPr lang="en-US" sz="1800" dirty="0">
              <a:solidFill>
                <a:schemeClr val="bg1"/>
              </a:solidFill>
              <a:latin typeface="Century Gothic (Заголовки)"/>
              <a:cs typeface="Times New Roman" pitchFamily="18" charset="0"/>
            </a:endParaRPr>
          </a:p>
          <a:p>
            <a:pPr marL="0" indent="361950">
              <a:buNone/>
            </a:pPr>
            <a:endParaRPr lang="ru-RU" sz="1800" dirty="0">
              <a:solidFill>
                <a:schemeClr val="bg1"/>
              </a:solidFill>
              <a:latin typeface="Century Gothic (Заголовки)"/>
              <a:cs typeface="Times New Roman" pitchFamily="18" charset="0"/>
            </a:endParaRPr>
          </a:p>
          <a:p>
            <a:pPr marL="361950" indent="444500">
              <a:lnSpc>
                <a:spcPct val="110000"/>
              </a:lnSpc>
              <a:buNone/>
            </a:pPr>
            <a:r>
              <a:rPr lang="ru-RU" sz="1800" dirty="0">
                <a:solidFill>
                  <a:schemeClr val="bg1"/>
                </a:solidFill>
                <a:latin typeface="Century Gothic (Заголовки)"/>
                <a:cs typeface="Times New Roman" pitchFamily="18" charset="0"/>
              </a:rPr>
              <a:t>Основной документ – </a:t>
            </a:r>
            <a:r>
              <a:rPr lang="ru-RU" sz="1800" u="sng" dirty="0">
                <a:solidFill>
                  <a:schemeClr val="bg1"/>
                </a:solidFill>
                <a:latin typeface="Century Gothic (Заголовки)"/>
                <a:cs typeface="Times New Roman" pitchFamily="18" charset="0"/>
              </a:rPr>
              <a:t>это Трудовой кодекс РФ. </a:t>
            </a:r>
          </a:p>
          <a:p>
            <a:pPr marL="361950" indent="444500">
              <a:lnSpc>
                <a:spcPct val="110000"/>
              </a:lnSpc>
            </a:pPr>
            <a:r>
              <a:rPr lang="ru-RU" sz="1800" dirty="0">
                <a:solidFill>
                  <a:schemeClr val="bg1"/>
                </a:solidFill>
                <a:latin typeface="Century Gothic (Заголовки)"/>
                <a:cs typeface="Times New Roman" pitchFamily="18" charset="0"/>
              </a:rPr>
              <a:t>Статья 22 ТК РФ -  обязанности работодателя обеспечивать бытовые нужды работников, связанные с исполнением ими трудовых обязанностей</a:t>
            </a:r>
            <a:r>
              <a:rPr lang="ru-RU" sz="1800" dirty="0">
                <a:solidFill>
                  <a:schemeClr val="bg1"/>
                </a:solidFill>
                <a:latin typeface="Century Gothic (Заголовки)"/>
                <a:cs typeface="Times New Roman" pitchFamily="18" charset="0"/>
              </a:rPr>
              <a:t>;</a:t>
            </a:r>
            <a:endParaRPr lang="en-US" sz="1800" dirty="0">
              <a:solidFill>
                <a:schemeClr val="bg1"/>
              </a:solidFill>
              <a:latin typeface="Century Gothic (Заголовки)"/>
              <a:cs typeface="Times New Roman" pitchFamily="18" charset="0"/>
            </a:endParaRPr>
          </a:p>
          <a:p>
            <a:pPr marL="361950" indent="444500">
              <a:buNone/>
            </a:pPr>
            <a:endParaRPr lang="ru-RU" sz="1800" dirty="0">
              <a:solidFill>
                <a:schemeClr val="bg1"/>
              </a:solidFill>
              <a:latin typeface="Century Gothic (Заголовки)"/>
              <a:cs typeface="Times New Roman" pitchFamily="18" charset="0"/>
            </a:endParaRPr>
          </a:p>
          <a:p>
            <a:pPr marL="361950" indent="444500" algn="just">
              <a:lnSpc>
                <a:spcPct val="100000"/>
              </a:lnSpc>
            </a:pPr>
            <a:r>
              <a:rPr lang="ru-RU" sz="1800" dirty="0">
                <a:solidFill>
                  <a:schemeClr val="bg1"/>
                </a:solidFill>
                <a:latin typeface="Century Gothic (Заголовки)"/>
                <a:cs typeface="Times New Roman" pitchFamily="18" charset="0"/>
              </a:rPr>
              <a:t>Ст. 216.3 ТК РФ  - обеспечение права работников на санитарно-бытовое обслуживание, а именно: санитарно-бытовое обслуживание работников в соответствии с требованиями охраны труда возлагается на работодателя. В этих целях работодателем по установленным нормам оборудуются санитарно-бытовые помещения, помещения для приема пищи, комнаты для отдыха в рабочее время и психологической разгрузки, организуются посты для оказания первой помощи, укомплектованные аптечками для оказания первой помощи, устанавливаются аппараты (устройства) для обеспечения работников горячих цехов и участков газированной соленой водой и другое.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90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5D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013" y="764704"/>
            <a:ext cx="8280920" cy="936104"/>
          </a:xfrm>
          <a:noFill/>
          <a:ln>
            <a:noFill/>
          </a:ln>
          <a:effectLst/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Century Gothic (Заголовки)"/>
                <a:cs typeface="Times New Roman" pitchFamily="18" charset="0"/>
              </a:rPr>
              <a:t>Как оборудовать комнату отдыха на предприятии?</a:t>
            </a:r>
            <a:endParaRPr lang="ru-RU" sz="2800" dirty="0">
              <a:solidFill>
                <a:schemeClr val="bg1"/>
              </a:solidFill>
              <a:latin typeface="Century Gothic (Заголовки)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3510" y="2204864"/>
            <a:ext cx="8823927" cy="3528392"/>
          </a:xfrm>
        </p:spPr>
        <p:txBody>
          <a:bodyPr>
            <a:normAutofit fontScale="92500" lnSpcReduction="20000"/>
          </a:bodyPr>
          <a:lstStyle/>
          <a:p>
            <a:pPr marL="361950" indent="444500">
              <a:lnSpc>
                <a:spcPct val="110000"/>
              </a:lnSpc>
              <a:buNone/>
            </a:pPr>
            <a:r>
              <a:rPr lang="ru-RU" sz="1800" dirty="0">
                <a:solidFill>
                  <a:schemeClr val="bg1"/>
                </a:solidFill>
                <a:latin typeface="Century Gothic (Заголовки)"/>
              </a:rPr>
              <a:t>Зоны отдыха должны не только отвечать установленным санитарно-гигиеническим требованиям, но быть комфортными и приятными для нахождения.</a:t>
            </a:r>
          </a:p>
          <a:p>
            <a:pPr marL="361950" indent="444500">
              <a:lnSpc>
                <a:spcPct val="110000"/>
              </a:lnSpc>
              <a:buNone/>
            </a:pPr>
            <a:endParaRPr lang="ru-RU" sz="1800" dirty="0">
              <a:solidFill>
                <a:schemeClr val="bg1"/>
              </a:solidFill>
              <a:latin typeface="Century Gothic (Заголовки)"/>
            </a:endParaRPr>
          </a:p>
          <a:p>
            <a:pPr marL="361950" indent="444500">
              <a:lnSpc>
                <a:spcPct val="110000"/>
              </a:lnSpc>
              <a:buNone/>
            </a:pPr>
            <a:r>
              <a:rPr lang="ru-RU" sz="1800" dirty="0">
                <a:solidFill>
                  <a:schemeClr val="bg1"/>
                </a:solidFill>
                <a:latin typeface="Century Gothic (Заголовки)"/>
              </a:rPr>
              <a:t>При обустройстве зон рекомендуется использовать светлые пастельные тона. Создание уютной атмосферы может достигаться использованием мягкой мебели. При большом количестве посетителей рекомендуется делать зонирование площади путем разграничения перегородками. Комнатные растения, применяемые в интерьере, также благотворно отражаются на общей атмосфере. За время перерыва персонал должен не только успеть пообедать, но и передохнуть. Это позволяет повысить производительность труда во второй половине дня.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en-US" dirty="0" smtClean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024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5D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3833" y="332656"/>
            <a:ext cx="2719775" cy="720080"/>
          </a:xfrm>
          <a:noFill/>
          <a:ln>
            <a:noFill/>
          </a:ln>
          <a:effectLst/>
        </p:spPr>
        <p:txBody>
          <a:bodyPr>
            <a:normAutofit/>
          </a:bodyPr>
          <a:lstStyle/>
          <a:p>
            <a:pPr algn="ctr"/>
            <a:r>
              <a:rPr lang="ru-RU" sz="3000" dirty="0">
                <a:solidFill>
                  <a:schemeClr val="bg1"/>
                </a:solidFill>
                <a:latin typeface="Century Gothic (Заголовки)"/>
                <a:cs typeface="Times New Roman" pitchFamily="18" charset="0"/>
              </a:rPr>
              <a:t>Вентиляция </a:t>
            </a:r>
            <a:endParaRPr lang="ru-RU" sz="3000" dirty="0">
              <a:solidFill>
                <a:schemeClr val="bg1"/>
              </a:solidFill>
              <a:latin typeface="Century Gothic (Заголовки)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3513" y="1268764"/>
            <a:ext cx="8823927" cy="2232248"/>
          </a:xfrm>
        </p:spPr>
        <p:txBody>
          <a:bodyPr>
            <a:normAutofit/>
          </a:bodyPr>
          <a:lstStyle/>
          <a:p>
            <a:pPr marL="361950" indent="444500">
              <a:lnSpc>
                <a:spcPct val="100000"/>
              </a:lnSpc>
            </a:pPr>
            <a:r>
              <a:rPr lang="ru-RU" sz="1800" dirty="0">
                <a:solidFill>
                  <a:schemeClr val="bg1"/>
                </a:solidFill>
                <a:latin typeface="Century Gothic (Заголовки)"/>
                <a:cs typeface="Times New Roman" pitchFamily="18" charset="0"/>
              </a:rPr>
              <a:t>Нормы вентиляции для комнат отдыха и приема пищи для различных предприятий разнятся. Так кратность воздухообмена помещений для отдыха принимается равной трем объемам комнаты в час (СП 44.13330.2011). </a:t>
            </a:r>
          </a:p>
          <a:p>
            <a:pPr marL="361950" indent="444500">
              <a:lnSpc>
                <a:spcPct val="100000"/>
              </a:lnSpc>
            </a:pPr>
            <a:r>
              <a:rPr lang="ru-RU" sz="1800" dirty="0">
                <a:solidFill>
                  <a:schemeClr val="bg1"/>
                </a:solidFill>
                <a:latin typeface="Century Gothic (Заголовки)"/>
                <a:cs typeface="Times New Roman" pitchFamily="18" charset="0"/>
              </a:rPr>
              <a:t>При недостаточных уровнях воздухообмена работодателю требуется проводить вентилирование помещений. 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83832" y="3113666"/>
            <a:ext cx="2719775" cy="7116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dirty="0">
                <a:solidFill>
                  <a:schemeClr val="bg1"/>
                </a:solidFill>
                <a:latin typeface="Century Gothic (Заголовки)"/>
                <a:cs typeface="Times New Roman" pitchFamily="18" charset="0"/>
              </a:rPr>
              <a:t>Освещенность </a:t>
            </a:r>
            <a:endParaRPr lang="ru-RU" sz="3000" dirty="0">
              <a:solidFill>
                <a:schemeClr val="bg1"/>
              </a:solidFill>
              <a:latin typeface="Century Gothic (Заголовки)"/>
              <a:cs typeface="Times New Roman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703513" y="3951853"/>
            <a:ext cx="8823927" cy="1152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444500">
              <a:lnSpc>
                <a:spcPct val="100000"/>
              </a:lnSpc>
              <a:buNone/>
            </a:pPr>
            <a:r>
              <a:rPr lang="ru-RU" sz="1800" dirty="0">
                <a:solidFill>
                  <a:schemeClr val="bg1"/>
                </a:solidFill>
                <a:latin typeface="Century Gothic (Заголовки)"/>
                <a:cs typeface="Times New Roman" pitchFamily="18" charset="0"/>
              </a:rPr>
              <a:t>К помещениям для приема пищи на предприятии предъявляются требования по освещенности. Она должна составлять 200 ЛК при обычном свете. Лампы с декоративным абажуром навешиваются над обеденной зоной. Над зонами    умывальника, электроплиты возможно применение местного света. </a:t>
            </a:r>
          </a:p>
          <a:p>
            <a:pPr marL="45720" indent="0">
              <a:lnSpc>
                <a:spcPct val="100000"/>
              </a:lnSpc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03512" y="5445224"/>
            <a:ext cx="87782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444500">
              <a:spcBef>
                <a:spcPct val="20000"/>
              </a:spcBef>
            </a:pPr>
            <a:r>
              <a:rPr lang="ru-RU" i="1" dirty="0">
                <a:solidFill>
                  <a:schemeClr val="bg1"/>
                </a:solidFill>
                <a:latin typeface="Century Gothic (Заголовки)"/>
                <a:cs typeface="Times New Roman" pitchFamily="18" charset="0"/>
              </a:rPr>
              <a:t>В оборудование комнаты для питания включаются: холодильник; раковина; электроплита; чайник. В местах отдыха уровень шума не должен превышать 65 дБ. </a:t>
            </a:r>
          </a:p>
        </p:txBody>
      </p:sp>
    </p:spTree>
    <p:extLst>
      <p:ext uri="{BB962C8B-B14F-4D97-AF65-F5344CB8AC3E}">
        <p14:creationId xmlns:p14="http://schemas.microsoft.com/office/powerpoint/2010/main" val="334777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750</TotalTime>
  <Words>355</Words>
  <Application>Microsoft Office PowerPoint</Application>
  <PresentationFormat>Широкоэкранный</PresentationFormat>
  <Paragraphs>23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 (Заголовки)</vt:lpstr>
      <vt:lpstr>Courier New</vt:lpstr>
      <vt:lpstr>Georgia</vt:lpstr>
      <vt:lpstr>Times New Roman</vt:lpstr>
      <vt:lpstr>Тема Office</vt:lpstr>
      <vt:lpstr>ФЕДЕРАЛЬНОЕ БЮДЖЕТНОЕ УЧРЕЖДЕНИЕ ЗДРАВООХРАНЕНИЯ «ЦЕНТР ГИГИЕНЫ И ЭПИДЕМИОЛОГИИ В ТЮМЕНСКОЙ ОБЛАСТИ»</vt:lpstr>
      <vt:lpstr>Нормативные основания  для создания комнаты отдыха и приема пищи </vt:lpstr>
      <vt:lpstr>Как оборудовать комнату отдыха на предприятии?</vt:lpstr>
      <vt:lpstr>Вентиляция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Очистка воды на промышленном производстве</dc:title>
  <dc:creator>Liza</dc:creator>
  <cp:lastModifiedBy>Веретина Инна Валерьевна</cp:lastModifiedBy>
  <cp:revision>67</cp:revision>
  <dcterms:created xsi:type="dcterms:W3CDTF">2024-03-20T17:38:25Z</dcterms:created>
  <dcterms:modified xsi:type="dcterms:W3CDTF">2024-04-10T10:29:28Z</dcterms:modified>
</cp:coreProperties>
</file>